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90" r:id="rId3"/>
    <p:sldId id="285" r:id="rId4"/>
    <p:sldId id="280" r:id="rId5"/>
    <p:sldId id="291" r:id="rId6"/>
    <p:sldId id="287" r:id="rId7"/>
    <p:sldId id="278" r:id="rId8"/>
    <p:sldId id="282" r:id="rId9"/>
    <p:sldId id="294" r:id="rId10"/>
    <p:sldId id="279" r:id="rId11"/>
    <p:sldId id="283" r:id="rId12"/>
    <p:sldId id="284" r:id="rId13"/>
    <p:sldId id="289" r:id="rId14"/>
    <p:sldId id="277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6" r:id="rId24"/>
    <p:sldId id="267" r:id="rId25"/>
    <p:sldId id="268" r:id="rId26"/>
    <p:sldId id="269" r:id="rId27"/>
    <p:sldId id="270" r:id="rId28"/>
    <p:sldId id="292" r:id="rId29"/>
    <p:sldId id="271" r:id="rId30"/>
    <p:sldId id="272" r:id="rId31"/>
    <p:sldId id="273" r:id="rId32"/>
    <p:sldId id="264" r:id="rId33"/>
    <p:sldId id="275" r:id="rId34"/>
    <p:sldId id="274" r:id="rId35"/>
    <p:sldId id="265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5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cat>
            <c:strRef>
              <c:f>[Workbook1]Sheet1!$A$1:$D$1</c:f>
              <c:strCache>
                <c:ptCount val="4"/>
                <c:pt idx="0">
                  <c:v>Linux</c:v>
                </c:pt>
                <c:pt idx="1">
                  <c:v>Mac</c:v>
                </c:pt>
                <c:pt idx="2">
                  <c:v>Windows</c:v>
                </c:pt>
                <c:pt idx="3">
                  <c:v>Other</c:v>
                </c:pt>
              </c:strCache>
            </c:strRef>
          </c:cat>
          <c:val>
            <c:numRef>
              <c:f>[Workbook1]Sheet1!$A$2:$D$2</c:f>
              <c:numCache>
                <c:formatCode>General</c:formatCode>
                <c:ptCount val="4"/>
                <c:pt idx="0">
                  <c:v>200.0</c:v>
                </c:pt>
                <c:pt idx="1">
                  <c:v>70.0</c:v>
                </c:pt>
                <c:pt idx="2">
                  <c:v>40.0</c:v>
                </c:pt>
                <c:pt idx="3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cat>
            <c:strRef>
              <c:f>[Workbook1]Sheet1!$A$1:$D$1</c:f>
              <c:strCache>
                <c:ptCount val="4"/>
                <c:pt idx="0">
                  <c:v>Linux</c:v>
                </c:pt>
                <c:pt idx="1">
                  <c:v>Mac</c:v>
                </c:pt>
                <c:pt idx="2">
                  <c:v>Windows</c:v>
                </c:pt>
                <c:pt idx="3">
                  <c:v>Other</c:v>
                </c:pt>
              </c:strCache>
            </c:strRef>
          </c:cat>
          <c:val>
            <c:numRef>
              <c:f>[Workbook1]Sheet1!$A$2:$D$2</c:f>
              <c:numCache>
                <c:formatCode>General</c:formatCode>
                <c:ptCount val="4"/>
                <c:pt idx="0">
                  <c:v>200.0</c:v>
                </c:pt>
                <c:pt idx="1">
                  <c:v>70.0</c:v>
                </c:pt>
                <c:pt idx="2">
                  <c:v>40.0</c:v>
                </c:pt>
                <c:pt idx="3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5A8E-703D-D942-8914-A6FF523F0907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E03-11BA-C84A-88F0-DD2D6D8A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2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5A8E-703D-D942-8914-A6FF523F0907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E03-11BA-C84A-88F0-DD2D6D8A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5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5A8E-703D-D942-8914-A6FF523F0907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E03-11BA-C84A-88F0-DD2D6D8A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5A8E-703D-D942-8914-A6FF523F0907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E03-11BA-C84A-88F0-DD2D6D8A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5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5A8E-703D-D942-8914-A6FF523F0907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E03-11BA-C84A-88F0-DD2D6D8A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3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5A8E-703D-D942-8914-A6FF523F0907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E03-11BA-C84A-88F0-DD2D6D8A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5A8E-703D-D942-8914-A6FF523F0907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E03-11BA-C84A-88F0-DD2D6D8A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3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5A8E-703D-D942-8914-A6FF523F0907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E03-11BA-C84A-88F0-DD2D6D8A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5A8E-703D-D942-8914-A6FF523F0907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E03-11BA-C84A-88F0-DD2D6D8A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6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5A8E-703D-D942-8914-A6FF523F0907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E03-11BA-C84A-88F0-DD2D6D8A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7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5A8E-703D-D942-8914-A6FF523F0907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E03-11BA-C84A-88F0-DD2D6D8A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6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5A8E-703D-D942-8914-A6FF523F0907}" type="datetimeFigureOut">
              <a:rPr lang="en-US" smtClean="0"/>
              <a:t>14/10/15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73E03-11BA-C84A-88F0-DD2D6D8A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4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1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6.png"/><Relationship Id="rId4" Type="http://schemas.openxmlformats.org/officeDocument/2006/relationships/chart" Target="../charts/chart2.xm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24.png"/><Relationship Id="rId9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24.png"/><Relationship Id="rId9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24.png"/><Relationship Id="rId9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24.png"/><Relationship Id="rId9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24.png"/><Relationship Id="rId9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24.png"/><Relationship Id="rId9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Relationship Id="rId3" Type="http://schemas.openxmlformats.org/officeDocument/2006/relationships/image" Target="../media/image37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24.png"/><Relationship Id="rId9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24.png"/><Relationship Id="rId9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Säkra</a:t>
            </a:r>
            <a:r>
              <a:rPr lang="en-US" dirty="0" smtClean="0"/>
              <a:t> din SSH / PGP </a:t>
            </a:r>
            <a:r>
              <a:rPr lang="en-US" dirty="0" err="1" smtClean="0"/>
              <a:t>nyckel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3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91246" y="1645375"/>
            <a:ext cx="2239486" cy="1187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gpg</a:t>
            </a:r>
            <a:r>
              <a:rPr lang="en-US" sz="2400" dirty="0" smtClean="0"/>
              <a:t>-agent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5191246" y="4419449"/>
            <a:ext cx="2239486" cy="1187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gpg2</a:t>
            </a:r>
            <a:endParaRPr lang="en-US" sz="3600" dirty="0"/>
          </a:p>
        </p:txBody>
      </p:sp>
      <p:pic>
        <p:nvPicPr>
          <p:cNvPr id="10" name="Content Placeholder 3" descr="newcard-f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4" r="-7504"/>
          <a:stretch>
            <a:fillRect/>
          </a:stretch>
        </p:blipFill>
        <p:spPr>
          <a:xfrm>
            <a:off x="3468473" y="437962"/>
            <a:ext cx="2195450" cy="1207413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9" idx="0"/>
            <a:endCxn id="8" idx="4"/>
          </p:cNvCxnSpPr>
          <p:nvPr/>
        </p:nvCxnSpPr>
        <p:spPr>
          <a:xfrm flipV="1">
            <a:off x="6310989" y="2833321"/>
            <a:ext cx="0" cy="1586128"/>
          </a:xfrm>
          <a:prstGeom prst="straightConnector1">
            <a:avLst/>
          </a:prstGeom>
          <a:ln w="101600">
            <a:solidFill>
              <a:schemeClr val="tx1"/>
            </a:solidFill>
            <a:prstDash val="sysDash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191246" y="1327743"/>
            <a:ext cx="694234" cy="718004"/>
          </a:xfrm>
          <a:prstGeom prst="straightConnector1">
            <a:avLst/>
          </a:prstGeom>
          <a:ln w="101600">
            <a:solidFill>
              <a:schemeClr val="tx1"/>
            </a:solidFill>
            <a:prstDash val="sysDash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2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pg-card-statu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81" r="-13381"/>
          <a:stretch>
            <a:fillRect/>
          </a:stretch>
        </p:blipFill>
        <p:spPr>
          <a:xfrm>
            <a:off x="-1114146" y="274637"/>
            <a:ext cx="11418156" cy="6279547"/>
          </a:xfrm>
        </p:spPr>
      </p:pic>
      <p:sp>
        <p:nvSpPr>
          <p:cNvPr id="5" name="Rounded Rectangle 4"/>
          <p:cNvSpPr/>
          <p:nvPr/>
        </p:nvSpPr>
        <p:spPr>
          <a:xfrm>
            <a:off x="40968" y="4191948"/>
            <a:ext cx="5721614" cy="355019"/>
          </a:xfrm>
          <a:prstGeom prst="roundRect">
            <a:avLst/>
          </a:prstGeom>
          <a:solidFill>
            <a:schemeClr val="accent6">
              <a:alpha val="25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9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775202" y="2400133"/>
            <a:ext cx="2239486" cy="1187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ssh</a:t>
            </a:r>
            <a:r>
              <a:rPr lang="en-US" sz="2800" dirty="0" smtClean="0"/>
              <a:t>-agent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775202" y="4419449"/>
            <a:ext cx="2239486" cy="1187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ssh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5191246" y="1645375"/>
            <a:ext cx="2239486" cy="1187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gpg</a:t>
            </a:r>
            <a:r>
              <a:rPr lang="en-US" sz="2400" dirty="0" smtClean="0"/>
              <a:t>-agent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5191246" y="4419449"/>
            <a:ext cx="2239486" cy="1187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gpg2</a:t>
            </a:r>
            <a:endParaRPr lang="en-US" sz="3600" dirty="0"/>
          </a:p>
        </p:txBody>
      </p:sp>
      <p:pic>
        <p:nvPicPr>
          <p:cNvPr id="10" name="Content Placeholder 3" descr="newcard-f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4" r="-7504"/>
          <a:stretch>
            <a:fillRect/>
          </a:stretch>
        </p:blipFill>
        <p:spPr>
          <a:xfrm>
            <a:off x="3468473" y="437962"/>
            <a:ext cx="2195450" cy="1207413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9" idx="0"/>
            <a:endCxn id="8" idx="4"/>
          </p:cNvCxnSpPr>
          <p:nvPr/>
        </p:nvCxnSpPr>
        <p:spPr>
          <a:xfrm flipV="1">
            <a:off x="6310989" y="2833321"/>
            <a:ext cx="0" cy="1586128"/>
          </a:xfrm>
          <a:prstGeom prst="straightConnector1">
            <a:avLst/>
          </a:prstGeom>
          <a:ln w="101600">
            <a:solidFill>
              <a:schemeClr val="tx1"/>
            </a:solidFill>
            <a:prstDash val="sysDash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  <a:endCxn id="6" idx="4"/>
          </p:cNvCxnSpPr>
          <p:nvPr/>
        </p:nvCxnSpPr>
        <p:spPr>
          <a:xfrm flipV="1">
            <a:off x="2894945" y="3588079"/>
            <a:ext cx="0" cy="831370"/>
          </a:xfrm>
          <a:prstGeom prst="straightConnector1">
            <a:avLst/>
          </a:prstGeom>
          <a:ln w="101600">
            <a:solidFill>
              <a:schemeClr val="tx1"/>
            </a:solidFill>
            <a:prstDash val="sysDash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7"/>
            <a:endCxn id="8" idx="2"/>
          </p:cNvCxnSpPr>
          <p:nvPr/>
        </p:nvCxnSpPr>
        <p:spPr>
          <a:xfrm flipV="1">
            <a:off x="3686723" y="2239348"/>
            <a:ext cx="1504523" cy="334756"/>
          </a:xfrm>
          <a:prstGeom prst="straightConnector1">
            <a:avLst/>
          </a:prstGeom>
          <a:ln w="101600">
            <a:solidFill>
              <a:schemeClr val="tx1"/>
            </a:solidFill>
            <a:prstDash val="sysDash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191246" y="1327743"/>
            <a:ext cx="694234" cy="718004"/>
          </a:xfrm>
          <a:prstGeom prst="straightConnector1">
            <a:avLst/>
          </a:prstGeom>
          <a:ln w="101600">
            <a:solidFill>
              <a:schemeClr val="tx1"/>
            </a:solidFill>
            <a:prstDash val="sysDash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86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75202" y="2400133"/>
            <a:ext cx="2239486" cy="1187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pkcs11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775202" y="4419449"/>
            <a:ext cx="2239486" cy="1187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ssh</a:t>
            </a:r>
            <a:endParaRPr lang="en-US" sz="3600" dirty="0"/>
          </a:p>
        </p:txBody>
      </p:sp>
      <p:cxnSp>
        <p:nvCxnSpPr>
          <p:cNvPr id="13" name="Straight Arrow Connector 12"/>
          <p:cNvCxnSpPr>
            <a:stCxn id="7" idx="0"/>
            <a:endCxn id="6" idx="4"/>
          </p:cNvCxnSpPr>
          <p:nvPr/>
        </p:nvCxnSpPr>
        <p:spPr>
          <a:xfrm flipV="1">
            <a:off x="2894945" y="3588079"/>
            <a:ext cx="0" cy="831370"/>
          </a:xfrm>
          <a:prstGeom prst="straightConnector1">
            <a:avLst/>
          </a:prstGeom>
          <a:ln w="101600">
            <a:solidFill>
              <a:schemeClr val="tx1"/>
            </a:solidFill>
            <a:prstDash val="sysDash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306798" y="2702733"/>
            <a:ext cx="2239486" cy="1187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ssh</a:t>
            </a:r>
            <a:r>
              <a:rPr lang="en-US" sz="2800" dirty="0" smtClean="0"/>
              <a:t>-agent</a:t>
            </a:r>
            <a:endParaRPr lang="en-US" sz="2800" dirty="0"/>
          </a:p>
        </p:txBody>
      </p:sp>
      <p:pic>
        <p:nvPicPr>
          <p:cNvPr id="21" name="Content Placeholder 3" descr="George_Washington_CAC_Car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426" r="-92426"/>
          <a:stretch>
            <a:fillRect/>
          </a:stretch>
        </p:blipFill>
        <p:spPr>
          <a:xfrm rot="5400000">
            <a:off x="2836782" y="127932"/>
            <a:ext cx="3557488" cy="195648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6" idx="7"/>
          </p:cNvCxnSpPr>
          <p:nvPr/>
        </p:nvCxnSpPr>
        <p:spPr>
          <a:xfrm flipV="1">
            <a:off x="3686723" y="1529310"/>
            <a:ext cx="928804" cy="1044794"/>
          </a:xfrm>
          <a:prstGeom prst="straightConnector1">
            <a:avLst/>
          </a:prstGeom>
          <a:ln w="101600">
            <a:solidFill>
              <a:schemeClr val="tx1"/>
            </a:solidFill>
            <a:prstDash val="sysDash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83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ntermiss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6" r="-1136"/>
          <a:stretch>
            <a:fillRect/>
          </a:stretch>
        </p:blipFill>
        <p:spPr>
          <a:xfrm>
            <a:off x="-419038" y="641764"/>
            <a:ext cx="10054718" cy="5530095"/>
          </a:xfrm>
        </p:spPr>
      </p:pic>
    </p:spTree>
    <p:extLst>
      <p:ext uri="{BB962C8B-B14F-4D97-AF65-F5344CB8AC3E}">
        <p14:creationId xmlns:p14="http://schemas.microsoft.com/office/powerpoint/2010/main" val="224317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Forensic </a:t>
            </a:r>
            <a:r>
              <a:rPr lang="en-US" dirty="0" err="1" smtClean="0"/>
              <a:t>verktyg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5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" name="Picture 25" descr="NetBSD-small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4"/>
            <a:ext cx="432048" cy="432048"/>
          </a:xfrm>
          <a:prstGeom prst="rect">
            <a:avLst/>
          </a:prstGeom>
        </p:spPr>
      </p:pic>
      <p:graphicFrame>
        <p:nvGraphicFramePr>
          <p:cNvPr id="27" name="Content Placeholder 4" title="OS distributi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342485"/>
              </p:ext>
            </p:extLst>
          </p:nvPr>
        </p:nvGraphicFramePr>
        <p:xfrm>
          <a:off x="899592" y="1700808"/>
          <a:ext cx="7632700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" name="Picture 27" descr="2000px-Tux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1008"/>
            <a:ext cx="899591" cy="1043526"/>
          </a:xfrm>
          <a:prstGeom prst="rect">
            <a:avLst/>
          </a:prstGeom>
        </p:spPr>
      </p:pic>
      <p:pic>
        <p:nvPicPr>
          <p:cNvPr id="29" name="Picture 28" descr="Windows_logo_-_2012_derivative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720080" cy="720080"/>
          </a:xfrm>
          <a:prstGeom prst="rect">
            <a:avLst/>
          </a:prstGeom>
        </p:spPr>
      </p:pic>
      <p:pic>
        <p:nvPicPr>
          <p:cNvPr id="30" name="Picture 29" descr="app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4864"/>
            <a:ext cx="864096" cy="864096"/>
          </a:xfrm>
          <a:prstGeom prst="rect">
            <a:avLst/>
          </a:prstGeom>
        </p:spPr>
      </p:pic>
      <p:pic>
        <p:nvPicPr>
          <p:cNvPr id="31" name="Picture 30" descr="plan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86" y="1340768"/>
            <a:ext cx="398813" cy="432048"/>
          </a:xfrm>
          <a:prstGeom prst="rect">
            <a:avLst/>
          </a:prstGeom>
        </p:spPr>
      </p:pic>
      <p:pic>
        <p:nvPicPr>
          <p:cNvPr id="32" name="Picture 31" descr="200px-Solaris_OS_logo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99450" y="2405406"/>
            <a:ext cx="504056" cy="246988"/>
          </a:xfrm>
          <a:prstGeom prst="rect">
            <a:avLst/>
          </a:prstGeom>
        </p:spPr>
      </p:pic>
      <p:pic>
        <p:nvPicPr>
          <p:cNvPr id="33" name="Picture 32" descr="Freebsd-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8840"/>
            <a:ext cx="219727" cy="216024"/>
          </a:xfrm>
          <a:prstGeom prst="rect">
            <a:avLst/>
          </a:prstGeom>
        </p:spPr>
      </p:pic>
      <p:pic>
        <p:nvPicPr>
          <p:cNvPr id="34" name="Picture 33" descr="beos-logo-icone-8571-12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00" y="980728"/>
            <a:ext cx="288032" cy="288032"/>
          </a:xfrm>
          <a:prstGeom prst="rect">
            <a:avLst/>
          </a:prstGeom>
        </p:spPr>
      </p:pic>
      <p:pic>
        <p:nvPicPr>
          <p:cNvPr id="35" name="Picture 34" descr="256px-Icon-os-2.sv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80728"/>
            <a:ext cx="360040" cy="360040"/>
          </a:xfrm>
          <a:prstGeom prst="rect">
            <a:avLst/>
          </a:prstGeom>
        </p:spPr>
      </p:pic>
      <p:pic>
        <p:nvPicPr>
          <p:cNvPr id="36" name="Picture 35" descr="minix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04800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7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lan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86" y="1340768"/>
            <a:ext cx="398813" cy="432048"/>
          </a:xfrm>
          <a:prstGeom prst="rect">
            <a:avLst/>
          </a:prstGeom>
        </p:spPr>
      </p:pic>
      <p:pic>
        <p:nvPicPr>
          <p:cNvPr id="5" name="Picture 4" descr="NetBSD-small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4"/>
            <a:ext cx="432048" cy="432048"/>
          </a:xfrm>
          <a:prstGeom prst="rect">
            <a:avLst/>
          </a:prstGeom>
        </p:spPr>
      </p:pic>
      <p:graphicFrame>
        <p:nvGraphicFramePr>
          <p:cNvPr id="6" name="Content Placeholder 4" title="OS distributi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804355"/>
              </p:ext>
            </p:extLst>
          </p:nvPr>
        </p:nvGraphicFramePr>
        <p:xfrm>
          <a:off x="899592" y="1700808"/>
          <a:ext cx="7632700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 descr="2000px-Tux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899591" cy="1043526"/>
          </a:xfrm>
          <a:prstGeom prst="rect">
            <a:avLst/>
          </a:prstGeom>
        </p:spPr>
      </p:pic>
      <p:pic>
        <p:nvPicPr>
          <p:cNvPr id="8" name="Picture 7" descr="Windows_logo_-_2012_derivative.sv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48880"/>
            <a:ext cx="720080" cy="720080"/>
          </a:xfrm>
          <a:prstGeom prst="rect">
            <a:avLst/>
          </a:prstGeom>
        </p:spPr>
      </p:pic>
      <p:pic>
        <p:nvPicPr>
          <p:cNvPr id="9" name="Picture 8" descr="app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45024"/>
            <a:ext cx="864096" cy="864096"/>
          </a:xfrm>
          <a:prstGeom prst="rect">
            <a:avLst/>
          </a:prstGeom>
        </p:spPr>
      </p:pic>
      <p:pic>
        <p:nvPicPr>
          <p:cNvPr id="10" name="Picture 9" descr="200px-Solaris_OS_logo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99450" y="2405406"/>
            <a:ext cx="504056" cy="246988"/>
          </a:xfrm>
          <a:prstGeom prst="rect">
            <a:avLst/>
          </a:prstGeom>
        </p:spPr>
      </p:pic>
      <p:pic>
        <p:nvPicPr>
          <p:cNvPr id="11" name="Picture 10" descr="Freebsd-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8840"/>
            <a:ext cx="219727" cy="216024"/>
          </a:xfrm>
          <a:prstGeom prst="rect">
            <a:avLst/>
          </a:prstGeom>
        </p:spPr>
      </p:pic>
      <p:pic>
        <p:nvPicPr>
          <p:cNvPr id="12" name="Picture 11" descr="beos-logo-icone-8571-12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00" y="980728"/>
            <a:ext cx="288032" cy="288032"/>
          </a:xfrm>
          <a:prstGeom prst="rect">
            <a:avLst/>
          </a:prstGeom>
        </p:spPr>
      </p:pic>
      <p:pic>
        <p:nvPicPr>
          <p:cNvPr id="13" name="Picture 12" descr="256px-Icon-os-2.sv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80728"/>
            <a:ext cx="360040" cy="360040"/>
          </a:xfrm>
          <a:prstGeom prst="rect">
            <a:avLst/>
          </a:prstGeom>
        </p:spPr>
      </p:pic>
      <p:pic>
        <p:nvPicPr>
          <p:cNvPr id="14" name="Picture 13" descr="minix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04800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4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rcRect l="-34762" r="-34762"/>
          <a:stretch>
            <a:fillRect/>
          </a:stretch>
        </p:blipFill>
        <p:spPr>
          <a:xfrm>
            <a:off x="755576" y="1268760"/>
            <a:ext cx="7632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6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rcRect l="2237" r="2237"/>
          <a:stretch>
            <a:fillRect/>
          </a:stretch>
        </p:blipFill>
        <p:spPr>
          <a:xfrm>
            <a:off x="1691680" y="1333318"/>
            <a:ext cx="1656184" cy="101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261310"/>
            <a:ext cx="984268" cy="110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405326"/>
            <a:ext cx="1440160" cy="1209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3061510"/>
            <a:ext cx="1944216" cy="2133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2314509"/>
            <a:ext cx="1176575" cy="1265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3610653"/>
            <a:ext cx="1224136" cy="1224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1960" y="4276354"/>
            <a:ext cx="158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log2timeline.pl</a:t>
            </a:r>
          </a:p>
        </p:txBody>
      </p:sp>
      <p:pic>
        <p:nvPicPr>
          <p:cNvPr id="11" name="Picture 10" descr="l2t.pl logo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24816"/>
          <a:stretch/>
        </p:blipFill>
        <p:spPr>
          <a:xfrm>
            <a:off x="683568" y="3772298"/>
            <a:ext cx="2520280" cy="556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9832" y="5266837"/>
            <a:ext cx="2952328" cy="4664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99992" y="4149080"/>
            <a:ext cx="128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lsof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pstree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strings etc. </a:t>
            </a:r>
          </a:p>
        </p:txBody>
      </p:sp>
    </p:spTree>
    <p:extLst>
      <p:ext uri="{BB962C8B-B14F-4D97-AF65-F5344CB8AC3E}">
        <p14:creationId xmlns:p14="http://schemas.microsoft.com/office/powerpoint/2010/main" val="276579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6000" dirty="0" smtClean="0"/>
              <a:t>SSH / PGP 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778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450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olbox_squa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04" y="1556792"/>
            <a:ext cx="3840444" cy="3672408"/>
          </a:xfrm>
          <a:prstGeom prst="rect">
            <a:avLst/>
          </a:prstGeom>
        </p:spPr>
      </p:pic>
      <p:pic>
        <p:nvPicPr>
          <p:cNvPr id="5" name="Content Placeholder 4" descr="ultimate-swiss-army-knif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26" r="-18226"/>
          <a:stretch/>
        </p:blipFill>
        <p:spPr>
          <a:xfrm>
            <a:off x="137832" y="2420888"/>
            <a:ext cx="4104456" cy="25062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240" y="3212976"/>
            <a:ext cx="1090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61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61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16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/>
          <a:srcRect l="-31880" r="-31880"/>
          <a:stretch>
            <a:fillRect/>
          </a:stretch>
        </p:blipFill>
        <p:spPr>
          <a:xfrm>
            <a:off x="6300192" y="3808760"/>
            <a:ext cx="1813006" cy="110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429000"/>
            <a:ext cx="1531888" cy="1531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412776"/>
            <a:ext cx="1440160" cy="1209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2728640"/>
            <a:ext cx="2520280" cy="449235"/>
          </a:xfrm>
          <a:prstGeom prst="rect">
            <a:avLst/>
          </a:prstGeom>
          <a:solidFill>
            <a:srgbClr val="3366FF"/>
          </a:solidFill>
          <a:ln>
            <a:solidFill>
              <a:srgbClr val="0099CC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3501008"/>
            <a:ext cx="1197992" cy="1197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1412776"/>
            <a:ext cx="3312368" cy="987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832" y="5248920"/>
            <a:ext cx="2952328" cy="466419"/>
          </a:xfrm>
          <a:prstGeom prst="rect">
            <a:avLst/>
          </a:prstGeom>
        </p:spPr>
      </p:pic>
      <p:pic>
        <p:nvPicPr>
          <p:cNvPr id="11" name="Picture 10" descr="ForensicArtifacts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3296160" cy="5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2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alphaModFix amt="20000"/>
          </a:blip>
          <a:srcRect l="-31880" r="-31880"/>
          <a:stretch>
            <a:fillRect/>
          </a:stretch>
        </p:blipFill>
        <p:spPr>
          <a:xfrm>
            <a:off x="6300192" y="3808760"/>
            <a:ext cx="1813006" cy="110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429000"/>
            <a:ext cx="1531888" cy="1531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6228184" y="1412776"/>
            <a:ext cx="1440160" cy="1209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880" y="2728640"/>
            <a:ext cx="2520280" cy="449235"/>
          </a:xfrm>
          <a:prstGeom prst="rect">
            <a:avLst/>
          </a:prstGeom>
          <a:solidFill>
            <a:schemeClr val="tx2">
              <a:lumMod val="75000"/>
              <a:alpha val="16000"/>
            </a:schemeClr>
          </a:solidFill>
          <a:ln>
            <a:solidFill>
              <a:srgbClr val="0099CC">
                <a:alpha val="16000"/>
              </a:srgb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5816" y="3501008"/>
            <a:ext cx="1197992" cy="1197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alphaModFix amt="17000"/>
          </a:blip>
          <a:stretch>
            <a:fillRect/>
          </a:stretch>
        </p:blipFill>
        <p:spPr>
          <a:xfrm>
            <a:off x="1259632" y="1412776"/>
            <a:ext cx="3312368" cy="987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alphaModFix amt="13000"/>
          </a:blip>
          <a:stretch>
            <a:fillRect/>
          </a:stretch>
        </p:blipFill>
        <p:spPr>
          <a:xfrm>
            <a:off x="3059832" y="5248920"/>
            <a:ext cx="2952328" cy="466419"/>
          </a:xfrm>
          <a:prstGeom prst="rect">
            <a:avLst/>
          </a:prstGeom>
        </p:spPr>
      </p:pic>
      <p:pic>
        <p:nvPicPr>
          <p:cNvPr id="11" name="Picture 10" descr="ForensicArtifacts.tiff"/>
          <p:cNvPicPr>
            <a:picLocks noChangeAspect="1"/>
          </p:cNvPicPr>
          <p:nvPr/>
        </p:nvPicPr>
        <p:blipFill>
          <a:blip r:embed="rId9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3296160" cy="5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1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5616" y="3068959"/>
            <a:ext cx="7632700" cy="12961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6000" spc="300" smtClean="0">
                <a:latin typeface="Courier"/>
                <a:cs typeface="Courier"/>
              </a:rPr>
              <a:t>log2timeline.pl</a:t>
            </a:r>
            <a:endParaRPr lang="en-US" sz="6000" spc="300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66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sv-SE" sz="5400" dirty="0"/>
          </a:p>
        </p:txBody>
      </p:sp>
      <p:sp>
        <p:nvSpPr>
          <p:cNvPr id="6" name="Rectangle 5"/>
          <p:cNvSpPr/>
          <p:nvPr/>
        </p:nvSpPr>
        <p:spPr>
          <a:xfrm>
            <a:off x="8028384" y="3041084"/>
            <a:ext cx="6721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6600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"/>
                <a:cs typeface="Courier"/>
              </a:rPr>
              <a:t>y</a:t>
            </a:r>
            <a:endParaRPr lang="sv-SE" sz="6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urier"/>
              <a:cs typeface="Courie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340768"/>
            <a:ext cx="1531888" cy="1531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412776"/>
            <a:ext cx="1197992" cy="11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1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alphaModFix amt="20000"/>
          </a:blip>
          <a:srcRect l="-31880" r="-31880"/>
          <a:stretch>
            <a:fillRect/>
          </a:stretch>
        </p:blipFill>
        <p:spPr>
          <a:xfrm>
            <a:off x="6300192" y="3808760"/>
            <a:ext cx="1813006" cy="110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429000"/>
            <a:ext cx="1531888" cy="1531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184" y="1426431"/>
            <a:ext cx="1440160" cy="1209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880" y="2728640"/>
            <a:ext cx="2520280" cy="449235"/>
          </a:xfrm>
          <a:prstGeom prst="rect">
            <a:avLst/>
          </a:prstGeom>
          <a:solidFill>
            <a:schemeClr val="tx2">
              <a:lumMod val="75000"/>
              <a:alpha val="16000"/>
            </a:schemeClr>
          </a:solidFill>
          <a:ln>
            <a:solidFill>
              <a:srgbClr val="0099CC">
                <a:alpha val="16000"/>
              </a:srgb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5816" y="3501008"/>
            <a:ext cx="1197992" cy="1197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alphaModFix amt="17000"/>
          </a:blip>
          <a:stretch>
            <a:fillRect/>
          </a:stretch>
        </p:blipFill>
        <p:spPr>
          <a:xfrm>
            <a:off x="1259632" y="1412776"/>
            <a:ext cx="3312368" cy="987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59832" y="5248920"/>
            <a:ext cx="2952328" cy="466419"/>
          </a:xfrm>
          <a:prstGeom prst="rect">
            <a:avLst/>
          </a:prstGeom>
        </p:spPr>
      </p:pic>
      <p:pic>
        <p:nvPicPr>
          <p:cNvPr id="11" name="Picture 10" descr="ForensicArtifacts.tiff"/>
          <p:cNvPicPr>
            <a:picLocks noChangeAspect="1"/>
          </p:cNvPicPr>
          <p:nvPr/>
        </p:nvPicPr>
        <p:blipFill>
          <a:blip r:embed="rId9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3296160" cy="564480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 rot="20573883">
            <a:off x="3031782" y="2931598"/>
            <a:ext cx="3023300" cy="26381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2483768" y="4005064"/>
            <a:ext cx="720080" cy="26381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2173725">
            <a:off x="2429214" y="4816451"/>
            <a:ext cx="720080" cy="26381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7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alphaModFix amt="20000"/>
          </a:blip>
          <a:srcRect l="-31880" r="-31880"/>
          <a:stretch>
            <a:fillRect/>
          </a:stretch>
        </p:blipFill>
        <p:spPr>
          <a:xfrm>
            <a:off x="6300192" y="3808760"/>
            <a:ext cx="1813006" cy="110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1259632" y="3429000"/>
            <a:ext cx="1531888" cy="1531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6228184" y="1412776"/>
            <a:ext cx="1440160" cy="1209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880" y="2728640"/>
            <a:ext cx="2520280" cy="449235"/>
          </a:xfrm>
          <a:prstGeom prst="rect">
            <a:avLst/>
          </a:prstGeom>
          <a:solidFill>
            <a:srgbClr val="3366FF"/>
          </a:solidFill>
          <a:ln>
            <a:solidFill>
              <a:srgbClr val="0099CC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 amt="12000"/>
          </a:blip>
          <a:stretch>
            <a:fillRect/>
          </a:stretch>
        </p:blipFill>
        <p:spPr>
          <a:xfrm>
            <a:off x="2915816" y="3501008"/>
            <a:ext cx="1197992" cy="1197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alphaModFix amt="17000"/>
          </a:blip>
          <a:stretch>
            <a:fillRect/>
          </a:stretch>
        </p:blipFill>
        <p:spPr>
          <a:xfrm>
            <a:off x="1259632" y="1412776"/>
            <a:ext cx="3312368" cy="987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alphaModFix amt="13000"/>
          </a:blip>
          <a:stretch>
            <a:fillRect/>
          </a:stretch>
        </p:blipFill>
        <p:spPr>
          <a:xfrm>
            <a:off x="3059832" y="5248920"/>
            <a:ext cx="2952328" cy="466419"/>
          </a:xfrm>
          <a:prstGeom prst="rect">
            <a:avLst/>
          </a:prstGeom>
        </p:spPr>
      </p:pic>
      <p:pic>
        <p:nvPicPr>
          <p:cNvPr id="11" name="Picture 10" descr="ForensicArtifacts.tiff"/>
          <p:cNvPicPr>
            <a:picLocks noChangeAspect="1"/>
          </p:cNvPicPr>
          <p:nvPr/>
        </p:nvPicPr>
        <p:blipFill>
          <a:blip r:embed="rId9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3296160" cy="5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8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imesketch_web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143" y="274638"/>
            <a:ext cx="9552743" cy="62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alphaModFix amt="20000"/>
          </a:blip>
          <a:srcRect l="-31880" r="-31880"/>
          <a:stretch>
            <a:fillRect/>
          </a:stretch>
        </p:blipFill>
        <p:spPr>
          <a:xfrm>
            <a:off x="6300192" y="3808760"/>
            <a:ext cx="1813006" cy="110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32" y="3429000"/>
            <a:ext cx="1531888" cy="1531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6228184" y="1412776"/>
            <a:ext cx="1440160" cy="1209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880" y="2728640"/>
            <a:ext cx="2520280" cy="449235"/>
          </a:xfrm>
          <a:prstGeom prst="rect">
            <a:avLst/>
          </a:prstGeom>
          <a:solidFill>
            <a:srgbClr val="3366FF"/>
          </a:solidFill>
          <a:ln>
            <a:solidFill>
              <a:srgbClr val="0099CC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 amt="12000"/>
          </a:blip>
          <a:stretch>
            <a:fillRect/>
          </a:stretch>
        </p:blipFill>
        <p:spPr>
          <a:xfrm>
            <a:off x="2915816" y="3501008"/>
            <a:ext cx="1197992" cy="1197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alphaModFix amt="17000"/>
          </a:blip>
          <a:stretch>
            <a:fillRect/>
          </a:stretch>
        </p:blipFill>
        <p:spPr>
          <a:xfrm>
            <a:off x="1259632" y="1412776"/>
            <a:ext cx="3312368" cy="987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alphaModFix amt="13000"/>
          </a:blip>
          <a:stretch>
            <a:fillRect/>
          </a:stretch>
        </p:blipFill>
        <p:spPr>
          <a:xfrm>
            <a:off x="3059832" y="5248920"/>
            <a:ext cx="2952328" cy="466419"/>
          </a:xfrm>
          <a:prstGeom prst="rect">
            <a:avLst/>
          </a:prstGeom>
        </p:spPr>
      </p:pic>
      <p:pic>
        <p:nvPicPr>
          <p:cNvPr id="11" name="Picture 10" descr="ForensicArtifacts.tiff"/>
          <p:cNvPicPr>
            <a:picLocks noChangeAspect="1"/>
          </p:cNvPicPr>
          <p:nvPr/>
        </p:nvPicPr>
        <p:blipFill>
          <a:blip r:embed="rId9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3296160" cy="564480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 rot="9451022">
            <a:off x="2423908" y="3326904"/>
            <a:ext cx="1025587" cy="26737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88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alphaModFix/>
          </a:blip>
          <a:srcRect l="-31880" r="-31880"/>
          <a:stretch>
            <a:fillRect/>
          </a:stretch>
        </p:blipFill>
        <p:spPr>
          <a:xfrm>
            <a:off x="6300192" y="3808760"/>
            <a:ext cx="1813006" cy="110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1259632" y="3429000"/>
            <a:ext cx="1531888" cy="1531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6228184" y="1412776"/>
            <a:ext cx="1440160" cy="1209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880" y="2728640"/>
            <a:ext cx="2520280" cy="449235"/>
          </a:xfrm>
          <a:prstGeom prst="rect">
            <a:avLst/>
          </a:prstGeom>
          <a:solidFill>
            <a:schemeClr val="tx2">
              <a:lumMod val="75000"/>
              <a:alpha val="15000"/>
            </a:schemeClr>
          </a:solidFill>
          <a:ln>
            <a:solidFill>
              <a:srgbClr val="0099CC">
                <a:alpha val="18000"/>
              </a:srgb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 amt="12000"/>
          </a:blip>
          <a:stretch>
            <a:fillRect/>
          </a:stretch>
        </p:blipFill>
        <p:spPr>
          <a:xfrm>
            <a:off x="2915816" y="3501008"/>
            <a:ext cx="1197992" cy="1197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alphaModFix amt="17000"/>
          </a:blip>
          <a:stretch>
            <a:fillRect/>
          </a:stretch>
        </p:blipFill>
        <p:spPr>
          <a:xfrm>
            <a:off x="1259632" y="1412776"/>
            <a:ext cx="3312368" cy="987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alphaModFix amt="13000"/>
          </a:blip>
          <a:stretch>
            <a:fillRect/>
          </a:stretch>
        </p:blipFill>
        <p:spPr>
          <a:xfrm>
            <a:off x="3059832" y="5248920"/>
            <a:ext cx="2952328" cy="466419"/>
          </a:xfrm>
          <a:prstGeom prst="rect">
            <a:avLst/>
          </a:prstGeom>
        </p:spPr>
      </p:pic>
      <p:pic>
        <p:nvPicPr>
          <p:cNvPr id="11" name="Picture 10" descr="ForensicArtifacts.tiff"/>
          <p:cNvPicPr>
            <a:picLocks noChangeAspect="1"/>
          </p:cNvPicPr>
          <p:nvPr/>
        </p:nvPicPr>
        <p:blipFill>
          <a:blip r:embed="rId9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3296160" cy="5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5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 </a:t>
            </a:r>
            <a:r>
              <a:rPr lang="en-US" dirty="0" err="1" smtClean="0"/>
              <a:t>historia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Införa</a:t>
            </a:r>
            <a:r>
              <a:rPr lang="en-US" dirty="0" smtClean="0"/>
              <a:t> </a:t>
            </a:r>
            <a:r>
              <a:rPr lang="en-US" dirty="0" err="1" smtClean="0"/>
              <a:t>WebSSO</a:t>
            </a:r>
            <a:endParaRPr lang="en-US" dirty="0" smtClean="0"/>
          </a:p>
          <a:p>
            <a:r>
              <a:rPr lang="en-US" dirty="0" err="1" smtClean="0"/>
              <a:t>Införa</a:t>
            </a:r>
            <a:r>
              <a:rPr lang="en-US" dirty="0" smtClean="0"/>
              <a:t> SSO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icke</a:t>
            </a:r>
            <a:r>
              <a:rPr lang="en-US" dirty="0" smtClean="0"/>
              <a:t>-web</a:t>
            </a:r>
            <a:endParaRPr lang="en-US" dirty="0" smtClean="0"/>
          </a:p>
          <a:p>
            <a:r>
              <a:rPr lang="en-US" dirty="0" err="1" smtClean="0"/>
              <a:t>Kika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tvåfaktors</a:t>
            </a:r>
            <a:r>
              <a:rPr lang="en-US" dirty="0" smtClean="0"/>
              <a:t> </a:t>
            </a:r>
            <a:r>
              <a:rPr lang="en-US" dirty="0" err="1" smtClean="0"/>
              <a:t>alternativ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4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otalrecall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r="5989"/>
          <a:stretch>
            <a:fillRect/>
          </a:stretch>
        </p:blipFill>
        <p:spPr>
          <a:xfrm>
            <a:off x="-324544" y="337470"/>
            <a:ext cx="10097032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0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olatilit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76"/>
            <a:ext cx="7264675" cy="6571230"/>
          </a:xfrm>
          <a:prstGeom prst="rect">
            <a:avLst/>
          </a:prstGeom>
        </p:spPr>
      </p:pic>
      <p:pic>
        <p:nvPicPr>
          <p:cNvPr id="5" name="Picture 4" descr="rekal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17" y="-534709"/>
            <a:ext cx="6535645" cy="72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alphaModFix amt="20000"/>
          </a:blip>
          <a:srcRect l="-31880" r="-31880"/>
          <a:stretch>
            <a:fillRect/>
          </a:stretch>
        </p:blipFill>
        <p:spPr>
          <a:xfrm>
            <a:off x="6300192" y="3808760"/>
            <a:ext cx="1813006" cy="110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259632" y="3429000"/>
            <a:ext cx="1531888" cy="1531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6228184" y="1412776"/>
            <a:ext cx="1440160" cy="1209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880" y="2728640"/>
            <a:ext cx="2520280" cy="449235"/>
          </a:xfrm>
          <a:prstGeom prst="rect">
            <a:avLst/>
          </a:prstGeom>
          <a:solidFill>
            <a:schemeClr val="tx2">
              <a:lumMod val="75000"/>
              <a:alpha val="16000"/>
            </a:schemeClr>
          </a:solidFill>
          <a:ln>
            <a:solidFill>
              <a:srgbClr val="0099CC">
                <a:alpha val="16000"/>
              </a:srgb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 amt="17000"/>
          </a:blip>
          <a:stretch>
            <a:fillRect/>
          </a:stretch>
        </p:blipFill>
        <p:spPr>
          <a:xfrm>
            <a:off x="2915816" y="3501008"/>
            <a:ext cx="1197992" cy="1197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9632" y="1412776"/>
            <a:ext cx="3312368" cy="987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alphaModFix amt="13000"/>
          </a:blip>
          <a:stretch>
            <a:fillRect/>
          </a:stretch>
        </p:blipFill>
        <p:spPr>
          <a:xfrm>
            <a:off x="3059832" y="5248920"/>
            <a:ext cx="2952328" cy="466419"/>
          </a:xfrm>
          <a:prstGeom prst="rect">
            <a:avLst/>
          </a:prstGeom>
        </p:spPr>
      </p:pic>
      <p:pic>
        <p:nvPicPr>
          <p:cNvPr id="11" name="Picture 10" descr="ForensicArtifacts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3296160" cy="5644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99992" y="4149080"/>
            <a:ext cx="128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>
                    <a:alpha val="34000"/>
                  </a:srgbClr>
                </a:solidFill>
              </a:rPr>
              <a:t>lsof</a:t>
            </a:r>
            <a:r>
              <a:rPr lang="en-US" dirty="0" smtClean="0">
                <a:solidFill>
                  <a:srgbClr val="000000">
                    <a:alpha val="34000"/>
                  </a:srgbClr>
                </a:solidFill>
              </a:rPr>
              <a:t>, </a:t>
            </a:r>
            <a:r>
              <a:rPr lang="en-US" dirty="0" err="1" smtClean="0">
                <a:solidFill>
                  <a:srgbClr val="000000">
                    <a:alpha val="34000"/>
                  </a:srgbClr>
                </a:solidFill>
              </a:rPr>
              <a:t>pstree</a:t>
            </a:r>
            <a:r>
              <a:rPr lang="en-US" dirty="0" smtClean="0">
                <a:solidFill>
                  <a:srgbClr val="000000">
                    <a:alpha val="34000"/>
                  </a:srgbClr>
                </a:solidFill>
              </a:rPr>
              <a:t>,</a:t>
            </a:r>
          </a:p>
          <a:p>
            <a:r>
              <a:rPr lang="en-US" dirty="0" smtClean="0">
                <a:solidFill>
                  <a:srgbClr val="000000">
                    <a:alpha val="34000"/>
                  </a:srgbClr>
                </a:solidFill>
              </a:rPr>
              <a:t>strings etc. </a:t>
            </a:r>
          </a:p>
        </p:txBody>
      </p:sp>
    </p:spTree>
    <p:extLst>
      <p:ext uri="{BB962C8B-B14F-4D97-AF65-F5344CB8AC3E}">
        <p14:creationId xmlns:p14="http://schemas.microsoft.com/office/powerpoint/2010/main" val="114119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wtdt-nmap-scre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8" r="11238"/>
          <a:stretch>
            <a:fillRect/>
          </a:stretch>
        </p:blipFill>
        <p:spPr>
          <a:xfrm>
            <a:off x="0" y="142204"/>
            <a:ext cx="11739656" cy="6456359"/>
          </a:xfrm>
        </p:spPr>
      </p:pic>
    </p:spTree>
    <p:extLst>
      <p:ext uri="{BB962C8B-B14F-4D97-AF65-F5344CB8AC3E}">
        <p14:creationId xmlns:p14="http://schemas.microsoft.com/office/powerpoint/2010/main" val="305745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cOSX forensic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1" r="-10981"/>
          <a:stretch>
            <a:fillRect/>
          </a:stretch>
        </p:blipFill>
        <p:spPr>
          <a:xfrm>
            <a:off x="-995052" y="341370"/>
            <a:ext cx="11142072" cy="6127710"/>
          </a:xfrm>
        </p:spPr>
      </p:pic>
    </p:spTree>
    <p:extLst>
      <p:ext uri="{BB962C8B-B14F-4D97-AF65-F5344CB8AC3E}">
        <p14:creationId xmlns:p14="http://schemas.microsoft.com/office/powerpoint/2010/main" val="155352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alphaModFix/>
          </a:blip>
          <a:srcRect l="-31880" r="-31880"/>
          <a:stretch>
            <a:fillRect/>
          </a:stretch>
        </p:blipFill>
        <p:spPr>
          <a:xfrm>
            <a:off x="6300192" y="3808760"/>
            <a:ext cx="1813006" cy="110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259632" y="3429000"/>
            <a:ext cx="1531888" cy="1531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184" y="1412776"/>
            <a:ext cx="1440160" cy="1209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880" y="2728640"/>
            <a:ext cx="2520280" cy="449235"/>
          </a:xfrm>
          <a:prstGeom prst="rect">
            <a:avLst/>
          </a:prstGeom>
          <a:solidFill>
            <a:schemeClr val="tx2">
              <a:lumMod val="75000"/>
              <a:alpha val="16000"/>
            </a:schemeClr>
          </a:solidFill>
          <a:ln>
            <a:solidFill>
              <a:srgbClr val="0099CC">
                <a:alpha val="16000"/>
              </a:srgb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 amt="17000"/>
          </a:blip>
          <a:stretch>
            <a:fillRect/>
          </a:stretch>
        </p:blipFill>
        <p:spPr>
          <a:xfrm>
            <a:off x="2915816" y="3487353"/>
            <a:ext cx="1197992" cy="1197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9632" y="1412776"/>
            <a:ext cx="3312368" cy="987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alphaModFix amt="13000"/>
          </a:blip>
          <a:stretch>
            <a:fillRect/>
          </a:stretch>
        </p:blipFill>
        <p:spPr>
          <a:xfrm>
            <a:off x="3059832" y="5248920"/>
            <a:ext cx="2952328" cy="466419"/>
          </a:xfrm>
          <a:prstGeom prst="rect">
            <a:avLst/>
          </a:prstGeom>
        </p:spPr>
      </p:pic>
      <p:pic>
        <p:nvPicPr>
          <p:cNvPr id="11" name="Picture 10" descr="ForensicArtifacts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3296160" cy="564480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 rot="1787989">
            <a:off x="4129588" y="2888255"/>
            <a:ext cx="2448272" cy="21602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4283968" y="1772816"/>
            <a:ext cx="2160240" cy="21602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20990149">
            <a:off x="2997844" y="1224707"/>
            <a:ext cx="1152128" cy="21602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99992" y="4149080"/>
            <a:ext cx="128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lsof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pstree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strings etc. </a:t>
            </a:r>
          </a:p>
        </p:txBody>
      </p:sp>
      <p:sp>
        <p:nvSpPr>
          <p:cNvPr id="16" name="Left Arrow 15"/>
          <p:cNvSpPr/>
          <p:nvPr/>
        </p:nvSpPr>
        <p:spPr>
          <a:xfrm rot="2721916">
            <a:off x="2774300" y="3074940"/>
            <a:ext cx="2448272" cy="21602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9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R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2" r="-10702"/>
          <a:stretch>
            <a:fillRect/>
          </a:stretch>
        </p:blipFill>
        <p:spPr>
          <a:xfrm>
            <a:off x="-1000030" y="345458"/>
            <a:ext cx="11378138" cy="6257537"/>
          </a:xfrm>
        </p:spPr>
      </p:pic>
    </p:spTree>
    <p:extLst>
      <p:ext uri="{BB962C8B-B14F-4D97-AF65-F5344CB8AC3E}">
        <p14:creationId xmlns:p14="http://schemas.microsoft.com/office/powerpoint/2010/main" val="2962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Yubikey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Yubico</a:t>
            </a:r>
            <a:r>
              <a:rPr lang="en-US" dirty="0" smtClean="0"/>
              <a:t> OTP</a:t>
            </a:r>
          </a:p>
          <a:p>
            <a:r>
              <a:rPr lang="en-US" dirty="0" smtClean="0"/>
              <a:t>OATH-HOTP</a:t>
            </a:r>
          </a:p>
          <a:p>
            <a:r>
              <a:rPr lang="en-US" dirty="0" smtClean="0"/>
              <a:t>Static Password</a:t>
            </a:r>
          </a:p>
          <a:p>
            <a:r>
              <a:rPr lang="en-US" dirty="0" smtClean="0"/>
              <a:t>Challenge-Response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9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 </a:t>
            </a:r>
            <a:r>
              <a:rPr lang="en-US" dirty="0" err="1" smtClean="0"/>
              <a:t>historia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Smartcards?</a:t>
            </a:r>
            <a:endParaRPr lang="en-US" dirty="0"/>
          </a:p>
        </p:txBody>
      </p:sp>
      <p:pic>
        <p:nvPicPr>
          <p:cNvPr id="5" name="Content Placeholder 3" descr="epass2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26" b="-18926"/>
          <a:stretch>
            <a:fillRect/>
          </a:stretch>
        </p:blipFill>
        <p:spPr>
          <a:xfrm>
            <a:off x="2519166" y="2362238"/>
            <a:ext cx="4088050" cy="22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15020" y="2614848"/>
            <a:ext cx="2239486" cy="1187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gpg</a:t>
            </a:r>
            <a:r>
              <a:rPr lang="en-US" sz="2400" dirty="0" smtClean="0"/>
              <a:t>-agent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5191246" y="4419449"/>
            <a:ext cx="2239486" cy="1187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gpg2</a:t>
            </a:r>
            <a:endParaRPr lang="en-US" sz="3600" dirty="0"/>
          </a:p>
        </p:txBody>
      </p:sp>
      <p:cxnSp>
        <p:nvCxnSpPr>
          <p:cNvPr id="12" name="Straight Arrow Connector 11"/>
          <p:cNvCxnSpPr>
            <a:stCxn id="9" idx="1"/>
            <a:endCxn id="8" idx="5"/>
          </p:cNvCxnSpPr>
          <p:nvPr/>
        </p:nvCxnSpPr>
        <p:spPr>
          <a:xfrm flipH="1" flipV="1">
            <a:off x="4426541" y="3628823"/>
            <a:ext cx="1092670" cy="964597"/>
          </a:xfrm>
          <a:prstGeom prst="straightConnector1">
            <a:avLst/>
          </a:prstGeom>
          <a:ln w="101600">
            <a:solidFill>
              <a:schemeClr val="tx1"/>
            </a:solidFill>
            <a:prstDash val="sysDash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1"/>
          </p:cNvCxnSpPr>
          <p:nvPr/>
        </p:nvCxnSpPr>
        <p:spPr>
          <a:xfrm flipH="1" flipV="1">
            <a:off x="3605027" y="1469748"/>
            <a:ext cx="917337" cy="725098"/>
          </a:xfrm>
          <a:prstGeom prst="straightConnector1">
            <a:avLst/>
          </a:prstGeom>
          <a:ln w="101600">
            <a:solidFill>
              <a:schemeClr val="tx1"/>
            </a:solidFill>
            <a:prstDash val="sysDash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3" descr="epass20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26" b="-18926"/>
          <a:stretch>
            <a:fillRect/>
          </a:stretch>
        </p:blipFill>
        <p:spPr>
          <a:xfrm>
            <a:off x="2464545" y="495664"/>
            <a:ext cx="2123670" cy="116793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194399" y="2020875"/>
            <a:ext cx="2239486" cy="11879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gnupg-pkcs11-scd</a:t>
            </a:r>
          </a:p>
        </p:txBody>
      </p:sp>
    </p:spTree>
    <p:extLst>
      <p:ext uri="{BB962C8B-B14F-4D97-AF65-F5344CB8AC3E}">
        <p14:creationId xmlns:p14="http://schemas.microsoft.com/office/powerpoint/2010/main" val="297621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card-f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4" r="-7504"/>
          <a:stretch>
            <a:fillRect/>
          </a:stretch>
        </p:blipFill>
        <p:spPr>
          <a:xfrm rot="16200000">
            <a:off x="276651" y="2139043"/>
            <a:ext cx="4752909" cy="2613917"/>
          </a:xfrm>
        </p:spPr>
      </p:pic>
      <p:pic>
        <p:nvPicPr>
          <p:cNvPr id="5" name="Content Placeholder 3" descr="George_Washington_CAC_C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426" r="-92426"/>
          <a:stretch>
            <a:fillRect/>
          </a:stretch>
        </p:blipFill>
        <p:spPr>
          <a:xfrm>
            <a:off x="2853981" y="1417638"/>
            <a:ext cx="7483160" cy="411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3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Yubikey</a:t>
            </a:r>
            <a:r>
              <a:rPr lang="en-US" dirty="0" smtClean="0"/>
              <a:t> NEO </a:t>
            </a:r>
            <a:r>
              <a:rPr lang="en-US" dirty="0" smtClean="0">
                <a:solidFill>
                  <a:srgbClr val="A6A6A6"/>
                </a:solidFill>
              </a:rPr>
              <a:t>(</a:t>
            </a:r>
            <a:r>
              <a:rPr lang="en-US" dirty="0" err="1" smtClean="0">
                <a:solidFill>
                  <a:srgbClr val="A6A6A6"/>
                </a:solidFill>
              </a:rPr>
              <a:t>nano</a:t>
            </a:r>
            <a:r>
              <a:rPr lang="en-US" dirty="0" smtClean="0">
                <a:solidFill>
                  <a:srgbClr val="A6A6A6"/>
                </a:solidFill>
              </a:rPr>
              <a:t>)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A6A6A6"/>
                </a:solidFill>
              </a:rPr>
              <a:t>Yubico</a:t>
            </a:r>
            <a:r>
              <a:rPr lang="en-US" dirty="0" smtClean="0">
                <a:solidFill>
                  <a:srgbClr val="A6A6A6"/>
                </a:solidFill>
              </a:rPr>
              <a:t> OTP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OATH-HOTP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Static Password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Challenge-Response</a:t>
            </a:r>
          </a:p>
          <a:p>
            <a:r>
              <a:rPr lang="en-US" dirty="0" err="1" smtClean="0"/>
              <a:t>OpenPGP</a:t>
            </a:r>
            <a:r>
              <a:rPr lang="en-US" dirty="0" smtClean="0"/>
              <a:t> card</a:t>
            </a:r>
            <a:endParaRPr lang="en-US" dirty="0" smtClean="0"/>
          </a:p>
          <a:p>
            <a:r>
              <a:rPr lang="en-US" dirty="0" smtClean="0"/>
              <a:t>PIV II card</a:t>
            </a:r>
          </a:p>
          <a:p>
            <a:r>
              <a:rPr lang="en-US" dirty="0" smtClean="0"/>
              <a:t>U2F</a:t>
            </a:r>
          </a:p>
        </p:txBody>
      </p:sp>
    </p:spTree>
    <p:extLst>
      <p:ext uri="{BB962C8B-B14F-4D97-AF65-F5344CB8AC3E}">
        <p14:creationId xmlns:p14="http://schemas.microsoft.com/office/powerpoint/2010/main" val="256720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pg-card-statu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81" r="-13381"/>
          <a:stretch>
            <a:fillRect/>
          </a:stretch>
        </p:blipFill>
        <p:spPr>
          <a:xfrm>
            <a:off x="-1114146" y="274637"/>
            <a:ext cx="11418156" cy="6279547"/>
          </a:xfrm>
        </p:spPr>
      </p:pic>
    </p:spTree>
    <p:extLst>
      <p:ext uri="{BB962C8B-B14F-4D97-AF65-F5344CB8AC3E}">
        <p14:creationId xmlns:p14="http://schemas.microsoft.com/office/powerpoint/2010/main" val="235878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113</Words>
  <Application>Microsoft Macintosh PowerPoint</Application>
  <PresentationFormat>On-screen Show (4:3)</PresentationFormat>
  <Paragraphs>46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Säkra din SSH / PGP nyckel</vt:lpstr>
      <vt:lpstr>PowerPoint Presentation</vt:lpstr>
      <vt:lpstr>Lite historia</vt:lpstr>
      <vt:lpstr>Yubikey</vt:lpstr>
      <vt:lpstr>Lite historia</vt:lpstr>
      <vt:lpstr>PowerPoint Presentation</vt:lpstr>
      <vt:lpstr>PowerPoint Presentation</vt:lpstr>
      <vt:lpstr>Yubikey NEO (nano)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Forensic verktyg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NORDUnet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verktyg</dc:title>
  <dc:creator>Fredrik Pettai</dc:creator>
  <cp:lastModifiedBy>Fredrik Pettai</cp:lastModifiedBy>
  <cp:revision>20</cp:revision>
  <dcterms:created xsi:type="dcterms:W3CDTF">2015-10-14T19:38:48Z</dcterms:created>
  <dcterms:modified xsi:type="dcterms:W3CDTF">2015-10-15T08:19:13Z</dcterms:modified>
</cp:coreProperties>
</file>